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9" r:id="rId4"/>
    <p:sldId id="258" r:id="rId5"/>
    <p:sldId id="266" r:id="rId6"/>
    <p:sldId id="260" r:id="rId7"/>
    <p:sldId id="267" r:id="rId8"/>
    <p:sldId id="261" r:id="rId9"/>
    <p:sldId id="268" r:id="rId10"/>
    <p:sldId id="262" r:id="rId11"/>
    <p:sldId id="269" r:id="rId12"/>
    <p:sldId id="263" r:id="rId13"/>
    <p:sldId id="264" r:id="rId14"/>
    <p:sldId id="270"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12/8/2016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12/8/2016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Venyttelyohjeet ms-tautia sairastavalle</a:t>
            </a:r>
          </a:p>
        </p:txBody>
      </p:sp>
      <p:sp>
        <p:nvSpPr>
          <p:cNvPr id="3" name="Subtitle 2"/>
          <p:cNvSpPr>
            <a:spLocks noGrp="1"/>
          </p:cNvSpPr>
          <p:nvPr>
            <p:ph type="subTitle" idx="1"/>
          </p:nvPr>
        </p:nvSpPr>
        <p:spPr/>
        <p:txBody>
          <a:bodyPr/>
          <a:lstStyle/>
          <a:p>
            <a:r>
              <a:rPr lang="fi-FI" dirty="0"/>
              <a:t>Heta </a:t>
            </a:r>
            <a:r>
              <a:rPr lang="fi-FI" dirty="0" err="1"/>
              <a:t>Airas</a:t>
            </a:r>
            <a:r>
              <a:rPr lang="fi-FI" dirty="0"/>
              <a:t>, Laura Alajoutsijärvi, Hillary Forsblom ja Laura </a:t>
            </a:r>
            <a:r>
              <a:rPr lang="fi-FI" dirty="0" err="1"/>
              <a:t>Pernitz</a:t>
            </a:r>
            <a:endParaRPr lang="fi-FI" dirty="0"/>
          </a:p>
        </p:txBody>
      </p:sp>
    </p:spTree>
    <p:extLst>
      <p:ext uri="{BB962C8B-B14F-4D97-AF65-F5344CB8AC3E}">
        <p14:creationId xmlns:p14="http://schemas.microsoft.com/office/powerpoint/2010/main" val="99763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Lonkan lähentäjälihakset</a:t>
            </a:r>
          </a:p>
        </p:txBody>
      </p:sp>
      <p:sp>
        <p:nvSpPr>
          <p:cNvPr id="3" name="Content Placeholder 2"/>
          <p:cNvSpPr>
            <a:spLocks noGrp="1"/>
          </p:cNvSpPr>
          <p:nvPr>
            <p:ph idx="1"/>
          </p:nvPr>
        </p:nvSpPr>
        <p:spPr>
          <a:xfrm>
            <a:off x="1143001" y="2057400"/>
            <a:ext cx="4642338" cy="4038600"/>
          </a:xfrm>
        </p:spPr>
        <p:txBody>
          <a:bodyPr/>
          <a:lstStyle/>
          <a:p>
            <a:r>
              <a:rPr lang="fi-FI" dirty="0">
                <a:solidFill>
                  <a:schemeClr val="accent1">
                    <a:lumMod val="75000"/>
                  </a:schemeClr>
                </a:solidFill>
              </a:rPr>
              <a:t>AKTIIVINEN: Istu sammakkoasennossa jalkapohjat vastakkain polvet venytettyinä sivuille. Muista pitää selkä suorassa, paina käsillä hellästi polvia maata kohti. Venytys tuntuu sisäreisissä.</a:t>
            </a:r>
          </a:p>
          <a:p>
            <a:endParaRPr lang="fi-FI" dirty="0">
              <a:solidFill>
                <a:schemeClr val="accent1">
                  <a:lumMod val="75000"/>
                </a:schemeClr>
              </a:solidFill>
            </a:endParaRPr>
          </a:p>
        </p:txBody>
      </p:sp>
      <p:pic>
        <p:nvPicPr>
          <p:cNvPr id="4" name="Kuva 3"/>
          <p:cNvPicPr>
            <a:picLocks noChangeAspect="1"/>
          </p:cNvPicPr>
          <p:nvPr/>
        </p:nvPicPr>
        <p:blipFill>
          <a:blip r:embed="rId2"/>
          <a:stretch>
            <a:fillRect/>
          </a:stretch>
        </p:blipFill>
        <p:spPr>
          <a:xfrm>
            <a:off x="5767888" y="2057400"/>
            <a:ext cx="6063823" cy="4038600"/>
          </a:xfrm>
          <a:prstGeom prst="rect">
            <a:avLst/>
          </a:prstGeom>
        </p:spPr>
      </p:pic>
    </p:spTree>
    <p:extLst>
      <p:ext uri="{BB962C8B-B14F-4D97-AF65-F5344CB8AC3E}">
        <p14:creationId xmlns:p14="http://schemas.microsoft.com/office/powerpoint/2010/main" val="174790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1">
                    <a:lumMod val="75000"/>
                  </a:schemeClr>
                </a:solidFill>
              </a:rPr>
              <a:t>Lonkan lähentäjälihakset</a:t>
            </a:r>
          </a:p>
        </p:txBody>
      </p:sp>
      <p:sp>
        <p:nvSpPr>
          <p:cNvPr id="3" name="Sisällön paikkamerkki 2"/>
          <p:cNvSpPr>
            <a:spLocks noGrp="1"/>
          </p:cNvSpPr>
          <p:nvPr>
            <p:ph sz="half" idx="1"/>
          </p:nvPr>
        </p:nvSpPr>
        <p:spPr/>
        <p:txBody>
          <a:bodyPr/>
          <a:lstStyle/>
          <a:p>
            <a:r>
              <a:rPr lang="fi-FI" dirty="0">
                <a:solidFill>
                  <a:schemeClr val="accent1">
                    <a:lumMod val="75000"/>
                  </a:schemeClr>
                </a:solidFill>
              </a:rPr>
              <a:t>PASSIIVINEN: Makaa selälläsi. Koukista venytettävän jalan polvi sivulle, jalkapohja kohti toista polvea. Avustaja tukee vastakkaisen puolen lonkkaluusta ja painaa samalla venytettävän jalan polvesta kevyesti alaspäin. Venytys tuntuu sisäreidessä.</a:t>
            </a:r>
          </a:p>
        </p:txBody>
      </p:sp>
      <p:pic>
        <p:nvPicPr>
          <p:cNvPr id="5" name="Sisällön paikkamerkki 4"/>
          <p:cNvPicPr>
            <a:picLocks noGrp="1" noChangeAspect="1"/>
          </p:cNvPicPr>
          <p:nvPr>
            <p:ph sz="half" idx="2"/>
          </p:nvPr>
        </p:nvPicPr>
        <p:blipFill>
          <a:blip r:embed="rId2"/>
          <a:stretch>
            <a:fillRect/>
          </a:stretch>
        </p:blipFill>
        <p:spPr>
          <a:xfrm>
            <a:off x="6267450" y="2057400"/>
            <a:ext cx="5397276" cy="3594670"/>
          </a:xfrm>
        </p:spPr>
      </p:pic>
    </p:spTree>
    <p:extLst>
      <p:ext uri="{BB962C8B-B14F-4D97-AF65-F5344CB8AC3E}">
        <p14:creationId xmlns:p14="http://schemas.microsoft.com/office/powerpoint/2010/main" val="37921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Lonkankoukistaja</a:t>
            </a:r>
          </a:p>
        </p:txBody>
      </p:sp>
      <p:sp>
        <p:nvSpPr>
          <p:cNvPr id="3" name="Content Placeholder 2"/>
          <p:cNvSpPr>
            <a:spLocks noGrp="1"/>
          </p:cNvSpPr>
          <p:nvPr>
            <p:ph idx="1"/>
          </p:nvPr>
        </p:nvSpPr>
        <p:spPr>
          <a:xfrm>
            <a:off x="1143000" y="2189284"/>
            <a:ext cx="3560885" cy="3906715"/>
          </a:xfrm>
        </p:spPr>
        <p:txBody>
          <a:bodyPr/>
          <a:lstStyle/>
          <a:p>
            <a:r>
              <a:rPr lang="fi-FI" dirty="0">
                <a:solidFill>
                  <a:schemeClr val="accent1">
                    <a:lumMod val="75000"/>
                  </a:schemeClr>
                </a:solidFill>
              </a:rPr>
              <a:t>Voit suorittaa joko tuella tai ilman, riippuen omasta tasapainostasi. Ota reipas askel eteenpäin ja jousta etummaisen jalan polvella. Työnnä lantiotasi eteenpäin. Venytys tuntuu takimmaisen jalan lonkankoukistajassa. </a:t>
            </a:r>
          </a:p>
        </p:txBody>
      </p:sp>
      <p:pic>
        <p:nvPicPr>
          <p:cNvPr id="4" name="Kuva 3"/>
          <p:cNvPicPr>
            <a:picLocks noChangeAspect="1"/>
          </p:cNvPicPr>
          <p:nvPr/>
        </p:nvPicPr>
        <p:blipFill>
          <a:blip r:embed="rId2"/>
          <a:stretch>
            <a:fillRect/>
          </a:stretch>
        </p:blipFill>
        <p:spPr>
          <a:xfrm>
            <a:off x="9162415" y="435221"/>
            <a:ext cx="2564422" cy="3846633"/>
          </a:xfrm>
          <a:prstGeom prst="rect">
            <a:avLst/>
          </a:prstGeom>
        </p:spPr>
      </p:pic>
      <p:pic>
        <p:nvPicPr>
          <p:cNvPr id="5" name="Kuva 4"/>
          <p:cNvPicPr>
            <a:picLocks noChangeAspect="1"/>
          </p:cNvPicPr>
          <p:nvPr/>
        </p:nvPicPr>
        <p:blipFill>
          <a:blip r:embed="rId3"/>
          <a:stretch>
            <a:fillRect/>
          </a:stretch>
        </p:blipFill>
        <p:spPr>
          <a:xfrm>
            <a:off x="4930387" y="2958318"/>
            <a:ext cx="5445999" cy="3627120"/>
          </a:xfrm>
          <a:prstGeom prst="rect">
            <a:avLst/>
          </a:prstGeom>
        </p:spPr>
      </p:pic>
    </p:spTree>
    <p:extLst>
      <p:ext uri="{BB962C8B-B14F-4D97-AF65-F5344CB8AC3E}">
        <p14:creationId xmlns:p14="http://schemas.microsoft.com/office/powerpoint/2010/main" val="261189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Pakara</a:t>
            </a:r>
          </a:p>
        </p:txBody>
      </p:sp>
      <p:sp>
        <p:nvSpPr>
          <p:cNvPr id="3" name="Content Placeholder 2"/>
          <p:cNvSpPr>
            <a:spLocks noGrp="1"/>
          </p:cNvSpPr>
          <p:nvPr>
            <p:ph idx="1"/>
          </p:nvPr>
        </p:nvSpPr>
        <p:spPr>
          <a:xfrm>
            <a:off x="1143001" y="1866900"/>
            <a:ext cx="4044462" cy="4229100"/>
          </a:xfrm>
        </p:spPr>
        <p:txBody>
          <a:bodyPr/>
          <a:lstStyle/>
          <a:p>
            <a:r>
              <a:rPr lang="fi-FI" dirty="0">
                <a:solidFill>
                  <a:schemeClr val="accent1">
                    <a:lumMod val="75000"/>
                  </a:schemeClr>
                </a:solidFill>
              </a:rPr>
              <a:t>AKTIIVINEN: 	Istu tasaiselle alustalle jalat suorana eteenpäin. Koukista venytettävä jalka toisen jalan yli ristiin ja vedä käsilläsi jalkaa itseäsi kohti. Pidä selkä koko ajan suorana ja pyri pitämään pakarat kiinni alustassa. Tehostaaksesi venytystä voit kiertää ylävartaloasi koukistetun jalan suuntaan kuvan mukaisesti.</a:t>
            </a:r>
          </a:p>
        </p:txBody>
      </p:sp>
      <p:pic>
        <p:nvPicPr>
          <p:cNvPr id="4" name="Kuva 3"/>
          <p:cNvPicPr>
            <a:picLocks noChangeAspect="1"/>
          </p:cNvPicPr>
          <p:nvPr/>
        </p:nvPicPr>
        <p:blipFill>
          <a:blip r:embed="rId2"/>
          <a:stretch>
            <a:fillRect/>
          </a:stretch>
        </p:blipFill>
        <p:spPr>
          <a:xfrm>
            <a:off x="5496867" y="1866900"/>
            <a:ext cx="6345199" cy="4229100"/>
          </a:xfrm>
          <a:prstGeom prst="rect">
            <a:avLst/>
          </a:prstGeom>
        </p:spPr>
      </p:pic>
    </p:spTree>
    <p:extLst>
      <p:ext uri="{BB962C8B-B14F-4D97-AF65-F5344CB8AC3E}">
        <p14:creationId xmlns:p14="http://schemas.microsoft.com/office/powerpoint/2010/main" val="249797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1">
                    <a:lumMod val="75000"/>
                  </a:schemeClr>
                </a:solidFill>
              </a:rPr>
              <a:t>Pakara</a:t>
            </a:r>
          </a:p>
        </p:txBody>
      </p:sp>
      <p:sp>
        <p:nvSpPr>
          <p:cNvPr id="3" name="Sisällön paikkamerkki 2"/>
          <p:cNvSpPr>
            <a:spLocks noGrp="1"/>
          </p:cNvSpPr>
          <p:nvPr>
            <p:ph sz="half" idx="1"/>
          </p:nvPr>
        </p:nvSpPr>
        <p:spPr/>
        <p:txBody>
          <a:bodyPr/>
          <a:lstStyle/>
          <a:p>
            <a:r>
              <a:rPr lang="fi-FI" dirty="0">
                <a:solidFill>
                  <a:schemeClr val="accent1">
                    <a:lumMod val="75000"/>
                  </a:schemeClr>
                </a:solidFill>
              </a:rPr>
              <a:t>PASSIIVINEN: Asetu selinmakuulle. Avustaja nostaa ja koukistaa venytettävän jalan vatsasi päälle, polvi osoittaa kasvoja </a:t>
            </a:r>
            <a:r>
              <a:rPr lang="fi-FI" dirty="0" smtClean="0">
                <a:solidFill>
                  <a:schemeClr val="accent1">
                    <a:lumMod val="75000"/>
                  </a:schemeClr>
                </a:solidFill>
              </a:rPr>
              <a:t>kohti</a:t>
            </a:r>
            <a:r>
              <a:rPr lang="fi-FI" dirty="0">
                <a:solidFill>
                  <a:schemeClr val="accent1">
                    <a:lumMod val="75000"/>
                  </a:schemeClr>
                </a:solidFill>
              </a:rPr>
              <a:t>. Avustaja työntää kevyesti jalkapohjasta pitäen nilkan suorassa ja tukien polvea. Älä anna polven kääntyä sisäänpäin.</a:t>
            </a:r>
          </a:p>
        </p:txBody>
      </p:sp>
      <p:pic>
        <p:nvPicPr>
          <p:cNvPr id="5" name="Sisällön paikkamerkki 4"/>
          <p:cNvPicPr>
            <a:picLocks noGrp="1" noChangeAspect="1"/>
          </p:cNvPicPr>
          <p:nvPr>
            <p:ph sz="half" idx="2"/>
          </p:nvPr>
        </p:nvPicPr>
        <p:blipFill>
          <a:blip r:embed="rId2"/>
          <a:stretch>
            <a:fillRect/>
          </a:stretch>
        </p:blipFill>
        <p:spPr>
          <a:xfrm>
            <a:off x="5802923" y="2057398"/>
            <a:ext cx="5816581" cy="3876773"/>
          </a:xfrm>
        </p:spPr>
      </p:pic>
    </p:spTree>
    <p:extLst>
      <p:ext uri="{BB962C8B-B14F-4D97-AF65-F5344CB8AC3E}">
        <p14:creationId xmlns:p14="http://schemas.microsoft.com/office/powerpoint/2010/main" val="223961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Lopuksi</a:t>
            </a:r>
          </a:p>
        </p:txBody>
      </p:sp>
      <p:sp>
        <p:nvSpPr>
          <p:cNvPr id="3" name="Content Placeholder 2"/>
          <p:cNvSpPr>
            <a:spLocks noGrp="1"/>
          </p:cNvSpPr>
          <p:nvPr>
            <p:ph idx="1"/>
          </p:nvPr>
        </p:nvSpPr>
        <p:spPr/>
        <p:txBody>
          <a:bodyPr/>
          <a:lstStyle/>
          <a:p>
            <a:r>
              <a:rPr lang="fi-FI" dirty="0">
                <a:solidFill>
                  <a:schemeClr val="accent1">
                    <a:lumMod val="75000"/>
                  </a:schemeClr>
                </a:solidFill>
              </a:rPr>
              <a:t>Tämän venyttelyoppaan tekijät ovat  Turun ammattikorkeakoulun </a:t>
            </a:r>
            <a:r>
              <a:rPr lang="fi-FI" dirty="0" smtClean="0">
                <a:solidFill>
                  <a:schemeClr val="accent1">
                    <a:lumMod val="75000"/>
                  </a:schemeClr>
                </a:solidFill>
              </a:rPr>
              <a:t>viimeisen lukukauden sairaanhoitajaopiskelijoita</a:t>
            </a:r>
            <a:r>
              <a:rPr lang="fi-FI" dirty="0">
                <a:solidFill>
                  <a:schemeClr val="accent1">
                    <a:lumMod val="75000"/>
                  </a:schemeClr>
                </a:solidFill>
              </a:rPr>
              <a:t>. Lisäksi yksi tekijöistä on koulutettu urheiluhieroja ja </a:t>
            </a:r>
            <a:r>
              <a:rPr lang="fi-FI" dirty="0" err="1">
                <a:solidFill>
                  <a:schemeClr val="accent1">
                    <a:lumMod val="75000"/>
                  </a:schemeClr>
                </a:solidFill>
              </a:rPr>
              <a:t>personal</a:t>
            </a:r>
            <a:r>
              <a:rPr lang="fi-FI" dirty="0">
                <a:solidFill>
                  <a:schemeClr val="accent1">
                    <a:lumMod val="75000"/>
                  </a:schemeClr>
                </a:solidFill>
              </a:rPr>
              <a:t> </a:t>
            </a:r>
            <a:r>
              <a:rPr lang="fi-FI" dirty="0" err="1">
                <a:solidFill>
                  <a:schemeClr val="accent1">
                    <a:lumMod val="75000"/>
                  </a:schemeClr>
                </a:solidFill>
              </a:rPr>
              <a:t>trainer</a:t>
            </a:r>
            <a:r>
              <a:rPr lang="fi-FI" dirty="0">
                <a:solidFill>
                  <a:schemeClr val="accent1">
                    <a:lumMod val="75000"/>
                  </a:schemeClr>
                </a:solidFill>
              </a:rPr>
              <a:t>.</a:t>
            </a:r>
          </a:p>
          <a:p>
            <a:r>
              <a:rPr lang="fi-FI" dirty="0">
                <a:solidFill>
                  <a:schemeClr val="accent1">
                    <a:lumMod val="75000"/>
                  </a:schemeClr>
                </a:solidFill>
              </a:rPr>
              <a:t>Kuvissa esiintyvillä malleilla ei ole liikuntarajoitteita. Noudata aina ensisijaisesti lääkärisi tai fysioterapeuttisi antamia ohjeita.</a:t>
            </a:r>
          </a:p>
        </p:txBody>
      </p:sp>
    </p:spTree>
    <p:extLst>
      <p:ext uri="{BB962C8B-B14F-4D97-AF65-F5344CB8AC3E}">
        <p14:creationId xmlns:p14="http://schemas.microsoft.com/office/powerpoint/2010/main" val="390383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Miksi venytellä?</a:t>
            </a:r>
          </a:p>
        </p:txBody>
      </p:sp>
      <p:sp>
        <p:nvSpPr>
          <p:cNvPr id="3" name="Content Placeholder 2"/>
          <p:cNvSpPr>
            <a:spLocks noGrp="1"/>
          </p:cNvSpPr>
          <p:nvPr>
            <p:ph idx="1"/>
          </p:nvPr>
        </p:nvSpPr>
        <p:spPr/>
        <p:txBody>
          <a:bodyPr/>
          <a:lstStyle/>
          <a:p>
            <a:r>
              <a:rPr lang="fi-FI" dirty="0">
                <a:solidFill>
                  <a:schemeClr val="accent1">
                    <a:lumMod val="75000"/>
                  </a:schemeClr>
                </a:solidFill>
              </a:rPr>
              <a:t>Erityisesti alaraajojen lihasryhmät kiristyvät Ms-taudin seurauksena</a:t>
            </a:r>
          </a:p>
          <a:p>
            <a:r>
              <a:rPr lang="fi-FI" dirty="0">
                <a:solidFill>
                  <a:schemeClr val="accent1">
                    <a:lumMod val="75000"/>
                  </a:schemeClr>
                </a:solidFill>
              </a:rPr>
              <a:t>Ennaltaehkäisee lihasjäykkyyttä</a:t>
            </a:r>
          </a:p>
          <a:p>
            <a:r>
              <a:rPr lang="fi-FI" dirty="0">
                <a:solidFill>
                  <a:schemeClr val="accent1">
                    <a:lumMod val="75000"/>
                  </a:schemeClr>
                </a:solidFill>
              </a:rPr>
              <a:t>Edistää henkistä hyvinvointia</a:t>
            </a:r>
          </a:p>
          <a:p>
            <a:r>
              <a:rPr lang="fi-FI" dirty="0">
                <a:solidFill>
                  <a:schemeClr val="accent1">
                    <a:lumMod val="75000"/>
                  </a:schemeClr>
                </a:solidFill>
              </a:rPr>
              <a:t>Ylläpitää tasapainoa, lihaskuntoa ja liikuntakykyä</a:t>
            </a:r>
          </a:p>
          <a:p>
            <a:r>
              <a:rPr lang="fi-FI" dirty="0">
                <a:solidFill>
                  <a:schemeClr val="accent1">
                    <a:lumMod val="75000"/>
                  </a:schemeClr>
                </a:solidFill>
              </a:rPr>
              <a:t>Nostaa mielialaa</a:t>
            </a:r>
          </a:p>
          <a:p>
            <a:r>
              <a:rPr lang="fi-FI" dirty="0">
                <a:solidFill>
                  <a:schemeClr val="accent1">
                    <a:lumMod val="75000"/>
                  </a:schemeClr>
                </a:solidFill>
              </a:rPr>
              <a:t>Edistää kuona-aineiden poistumista</a:t>
            </a:r>
          </a:p>
        </p:txBody>
      </p:sp>
    </p:spTree>
    <p:extLst>
      <p:ext uri="{BB962C8B-B14F-4D97-AF65-F5344CB8AC3E}">
        <p14:creationId xmlns:p14="http://schemas.microsoft.com/office/powerpoint/2010/main" val="361627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Miten venytellä?</a:t>
            </a:r>
          </a:p>
        </p:txBody>
      </p:sp>
      <p:sp>
        <p:nvSpPr>
          <p:cNvPr id="3" name="Content Placeholder 2"/>
          <p:cNvSpPr>
            <a:spLocks noGrp="1"/>
          </p:cNvSpPr>
          <p:nvPr>
            <p:ph idx="1"/>
          </p:nvPr>
        </p:nvSpPr>
        <p:spPr/>
        <p:txBody>
          <a:bodyPr>
            <a:normAutofit fontScale="92500" lnSpcReduction="20000"/>
          </a:bodyPr>
          <a:lstStyle/>
          <a:p>
            <a:r>
              <a:rPr lang="fi-FI" dirty="0">
                <a:solidFill>
                  <a:schemeClr val="accent1">
                    <a:lumMod val="75000"/>
                  </a:schemeClr>
                </a:solidFill>
              </a:rPr>
              <a:t>Venyttele mielellään päivittäin</a:t>
            </a:r>
          </a:p>
          <a:p>
            <a:r>
              <a:rPr lang="fi-FI" dirty="0">
                <a:solidFill>
                  <a:schemeClr val="accent1">
                    <a:lumMod val="75000"/>
                  </a:schemeClr>
                </a:solidFill>
              </a:rPr>
              <a:t>Venytä lihasta kerrallaan 30-60 sekuntia tai vielä kauemmin</a:t>
            </a:r>
          </a:p>
          <a:p>
            <a:r>
              <a:rPr lang="fi-FI" dirty="0">
                <a:solidFill>
                  <a:schemeClr val="accent1">
                    <a:lumMod val="75000"/>
                  </a:schemeClr>
                </a:solidFill>
              </a:rPr>
              <a:t>Venyttelyasennolla on suuri merkitys venytyksen tehokkuudelle</a:t>
            </a:r>
          </a:p>
          <a:p>
            <a:r>
              <a:rPr lang="fi-FI" dirty="0">
                <a:solidFill>
                  <a:schemeClr val="accent1">
                    <a:lumMod val="75000"/>
                  </a:schemeClr>
                </a:solidFill>
              </a:rPr>
              <a:t>Muista lämmitellä lihakset hyvin ennen venyttelyä revähdysvaaran vuoksi</a:t>
            </a:r>
          </a:p>
          <a:p>
            <a:r>
              <a:rPr lang="fi-FI" dirty="0">
                <a:solidFill>
                  <a:schemeClr val="accent1">
                    <a:lumMod val="75000"/>
                  </a:schemeClr>
                </a:solidFill>
              </a:rPr>
              <a:t>Venyttelyn kuuluu tuntua, mutta se ei saa sattua</a:t>
            </a:r>
          </a:p>
          <a:p>
            <a:r>
              <a:rPr lang="fi-FI" dirty="0">
                <a:solidFill>
                  <a:schemeClr val="accent1">
                    <a:lumMod val="75000"/>
                  </a:schemeClr>
                </a:solidFill>
              </a:rPr>
              <a:t>Hengitä rauhallisesti ja syvään venytystä pitäessäsi</a:t>
            </a:r>
          </a:p>
          <a:p>
            <a:r>
              <a:rPr lang="fi-FI" dirty="0">
                <a:solidFill>
                  <a:schemeClr val="accent1">
                    <a:lumMod val="75000"/>
                  </a:schemeClr>
                </a:solidFill>
              </a:rPr>
              <a:t>Venyttelyä voi harrastaa kunnostasi riippuen joko yksin tai avustajan kanssa</a:t>
            </a:r>
          </a:p>
          <a:p>
            <a:r>
              <a:rPr lang="fi-FI" dirty="0">
                <a:solidFill>
                  <a:schemeClr val="accent1">
                    <a:lumMod val="75000"/>
                  </a:schemeClr>
                </a:solidFill>
              </a:rPr>
              <a:t>Tässä kirjasessa keskitytään alaraajojen lihaksiin ja esitellään aktiivisia ja passiivisia venyttelyliikkeitä</a:t>
            </a:r>
          </a:p>
          <a:p>
            <a:r>
              <a:rPr lang="fi-FI" dirty="0">
                <a:solidFill>
                  <a:schemeClr val="accent1">
                    <a:lumMod val="75000"/>
                  </a:schemeClr>
                </a:solidFill>
              </a:rPr>
              <a:t>Huomioi aina oman liikkuvuutesi rajat! Älä tee liikkeitä väkisin.</a:t>
            </a:r>
          </a:p>
          <a:p>
            <a:r>
              <a:rPr lang="fi-FI" dirty="0">
                <a:solidFill>
                  <a:schemeClr val="accent1">
                    <a:lumMod val="75000"/>
                  </a:schemeClr>
                </a:solidFill>
              </a:rPr>
              <a:t>Juo paljon vettä venyttelyn jälkeen ja rentoudu</a:t>
            </a:r>
          </a:p>
          <a:p>
            <a:endParaRPr lang="fi-FI" dirty="0">
              <a:solidFill>
                <a:schemeClr val="accent1">
                  <a:lumMod val="75000"/>
                </a:schemeClr>
              </a:solidFill>
            </a:endParaRPr>
          </a:p>
          <a:p>
            <a:endParaRPr lang="fi-FI" dirty="0">
              <a:solidFill>
                <a:schemeClr val="accent1">
                  <a:lumMod val="75000"/>
                </a:schemeClr>
              </a:solidFill>
            </a:endParaRPr>
          </a:p>
          <a:p>
            <a:endParaRPr lang="fi-FI" dirty="0">
              <a:solidFill>
                <a:schemeClr val="accent1">
                  <a:lumMod val="75000"/>
                </a:schemeClr>
              </a:solidFill>
            </a:endParaRPr>
          </a:p>
        </p:txBody>
      </p:sp>
    </p:spTree>
    <p:extLst>
      <p:ext uri="{BB962C8B-B14F-4D97-AF65-F5344CB8AC3E}">
        <p14:creationId xmlns:p14="http://schemas.microsoft.com/office/powerpoint/2010/main" val="112400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Pohkeet</a:t>
            </a:r>
          </a:p>
        </p:txBody>
      </p:sp>
      <p:sp>
        <p:nvSpPr>
          <p:cNvPr id="3" name="Content Placeholder 2"/>
          <p:cNvSpPr>
            <a:spLocks noGrp="1"/>
          </p:cNvSpPr>
          <p:nvPr>
            <p:ph idx="1"/>
          </p:nvPr>
        </p:nvSpPr>
        <p:spPr>
          <a:xfrm>
            <a:off x="747347" y="1965959"/>
            <a:ext cx="4114800" cy="4130040"/>
          </a:xfrm>
        </p:spPr>
        <p:txBody>
          <a:bodyPr/>
          <a:lstStyle/>
          <a:p>
            <a:r>
              <a:rPr lang="fi-FI" dirty="0">
                <a:solidFill>
                  <a:schemeClr val="accent1">
                    <a:lumMod val="75000"/>
                  </a:schemeClr>
                </a:solidFill>
              </a:rPr>
              <a:t>AKTIIVINEN: Seiso kasvot esim. seinää vasten ja aseta venytettävä jalan päkiä seinää vasten, kantapää hyvin lattiassa, jalka suorana. Liiku seinään päin kunnes tunnet hyvän venytyksen pohkeessa. </a:t>
            </a:r>
          </a:p>
        </p:txBody>
      </p:sp>
      <p:pic>
        <p:nvPicPr>
          <p:cNvPr id="5" name="Kuva 4"/>
          <p:cNvPicPr>
            <a:picLocks noChangeAspect="1"/>
          </p:cNvPicPr>
          <p:nvPr/>
        </p:nvPicPr>
        <p:blipFill>
          <a:blip r:embed="rId2"/>
          <a:stretch>
            <a:fillRect/>
          </a:stretch>
        </p:blipFill>
        <p:spPr>
          <a:xfrm>
            <a:off x="5257801" y="1965959"/>
            <a:ext cx="6251252" cy="4166483"/>
          </a:xfrm>
          <a:prstGeom prst="rect">
            <a:avLst/>
          </a:prstGeom>
        </p:spPr>
      </p:pic>
    </p:spTree>
    <p:extLst>
      <p:ext uri="{BB962C8B-B14F-4D97-AF65-F5344CB8AC3E}">
        <p14:creationId xmlns:p14="http://schemas.microsoft.com/office/powerpoint/2010/main" val="423215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1">
                    <a:lumMod val="75000"/>
                  </a:schemeClr>
                </a:solidFill>
              </a:rPr>
              <a:t>Pohkeet </a:t>
            </a:r>
          </a:p>
        </p:txBody>
      </p:sp>
      <p:pic>
        <p:nvPicPr>
          <p:cNvPr id="4" name="Sisällön paikkamerkki 3"/>
          <p:cNvPicPr>
            <a:picLocks noGrp="1" noChangeAspect="1"/>
          </p:cNvPicPr>
          <p:nvPr>
            <p:ph idx="1"/>
          </p:nvPr>
        </p:nvPicPr>
        <p:blipFill>
          <a:blip r:embed="rId2"/>
          <a:stretch>
            <a:fillRect/>
          </a:stretch>
        </p:blipFill>
        <p:spPr>
          <a:xfrm>
            <a:off x="5046785" y="1565813"/>
            <a:ext cx="6263523" cy="4336756"/>
          </a:xfrm>
        </p:spPr>
      </p:pic>
      <p:sp>
        <p:nvSpPr>
          <p:cNvPr id="6" name="Tekstiruutu 5"/>
          <p:cNvSpPr txBox="1"/>
          <p:nvPr/>
        </p:nvSpPr>
        <p:spPr>
          <a:xfrm>
            <a:off x="1143000" y="1749669"/>
            <a:ext cx="3059723" cy="2462213"/>
          </a:xfrm>
          <a:prstGeom prst="rect">
            <a:avLst/>
          </a:prstGeom>
          <a:noFill/>
        </p:spPr>
        <p:txBody>
          <a:bodyPr wrap="square" rtlCol="0">
            <a:spAutoFit/>
          </a:bodyPr>
          <a:lstStyle/>
          <a:p>
            <a:r>
              <a:rPr lang="fi-FI" sz="2200" dirty="0">
                <a:solidFill>
                  <a:schemeClr val="accent1">
                    <a:lumMod val="75000"/>
                  </a:schemeClr>
                </a:solidFill>
              </a:rPr>
              <a:t>PASSIIVINEN:</a:t>
            </a:r>
          </a:p>
          <a:p>
            <a:r>
              <a:rPr lang="fi-FI" sz="2200" dirty="0">
                <a:solidFill>
                  <a:schemeClr val="accent1">
                    <a:lumMod val="75000"/>
                  </a:schemeClr>
                </a:solidFill>
              </a:rPr>
              <a:t>Aseta kuminauha </a:t>
            </a:r>
            <a:r>
              <a:rPr lang="fi-FI" sz="2200" dirty="0" smtClean="0">
                <a:solidFill>
                  <a:schemeClr val="accent1">
                    <a:lumMod val="75000"/>
                  </a:schemeClr>
                </a:solidFill>
              </a:rPr>
              <a:t>päkiäsi </a:t>
            </a:r>
            <a:r>
              <a:rPr lang="fi-FI" sz="2200" dirty="0">
                <a:solidFill>
                  <a:schemeClr val="accent1">
                    <a:lumMod val="75000"/>
                  </a:schemeClr>
                </a:solidFill>
              </a:rPr>
              <a:t>alle kuvan mukaisesti ja vedä käsilläsi kuminauhasta kunnes tunnet venytyksen pohkeessasi.</a:t>
            </a:r>
          </a:p>
        </p:txBody>
      </p:sp>
    </p:spTree>
    <p:extLst>
      <p:ext uri="{BB962C8B-B14F-4D97-AF65-F5344CB8AC3E}">
        <p14:creationId xmlns:p14="http://schemas.microsoft.com/office/powerpoint/2010/main" val="50269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Takareidet</a:t>
            </a:r>
          </a:p>
        </p:txBody>
      </p:sp>
      <p:sp>
        <p:nvSpPr>
          <p:cNvPr id="3" name="Content Placeholder 2"/>
          <p:cNvSpPr>
            <a:spLocks noGrp="1"/>
          </p:cNvSpPr>
          <p:nvPr>
            <p:ph idx="1"/>
          </p:nvPr>
        </p:nvSpPr>
        <p:spPr>
          <a:xfrm>
            <a:off x="1143001" y="2057400"/>
            <a:ext cx="5257800" cy="3938954"/>
          </a:xfrm>
        </p:spPr>
        <p:txBody>
          <a:bodyPr/>
          <a:lstStyle/>
          <a:p>
            <a:r>
              <a:rPr lang="fi-FI" dirty="0">
                <a:solidFill>
                  <a:schemeClr val="accent1">
                    <a:lumMod val="75000"/>
                  </a:schemeClr>
                </a:solidFill>
              </a:rPr>
              <a:t>AKTIIVINEN: Nosta venytettävä jalka johonkin korokkeelle esimerkiksi kaiteelle. Nojaa eteenpäin selkä suorana ja pidä venytettävän jalan polvi hieman koukussa. Voit tehostaa venytystäsi ottamalla kiinni varpaista. </a:t>
            </a:r>
          </a:p>
        </p:txBody>
      </p:sp>
      <p:pic>
        <p:nvPicPr>
          <p:cNvPr id="4" name="Kuva 3"/>
          <p:cNvPicPr>
            <a:picLocks noChangeAspect="1"/>
          </p:cNvPicPr>
          <p:nvPr/>
        </p:nvPicPr>
        <p:blipFill>
          <a:blip r:embed="rId2"/>
          <a:stretch>
            <a:fillRect/>
          </a:stretch>
        </p:blipFill>
        <p:spPr>
          <a:xfrm>
            <a:off x="7282046" y="351692"/>
            <a:ext cx="4532617" cy="6154615"/>
          </a:xfrm>
          <a:prstGeom prst="rect">
            <a:avLst/>
          </a:prstGeom>
        </p:spPr>
      </p:pic>
    </p:spTree>
    <p:extLst>
      <p:ext uri="{BB962C8B-B14F-4D97-AF65-F5344CB8AC3E}">
        <p14:creationId xmlns:p14="http://schemas.microsoft.com/office/powerpoint/2010/main" val="330015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1">
                    <a:lumMod val="75000"/>
                  </a:schemeClr>
                </a:solidFill>
              </a:rPr>
              <a:t>Takareidet </a:t>
            </a:r>
          </a:p>
        </p:txBody>
      </p:sp>
      <p:sp>
        <p:nvSpPr>
          <p:cNvPr id="3" name="Sisällön paikkamerkki 2"/>
          <p:cNvSpPr>
            <a:spLocks noGrp="1"/>
          </p:cNvSpPr>
          <p:nvPr>
            <p:ph sz="half" idx="1"/>
          </p:nvPr>
        </p:nvSpPr>
        <p:spPr/>
        <p:txBody>
          <a:bodyPr/>
          <a:lstStyle/>
          <a:p>
            <a:r>
              <a:rPr lang="fi-FI" dirty="0">
                <a:solidFill>
                  <a:schemeClr val="accent1">
                    <a:lumMod val="75000"/>
                  </a:schemeClr>
                </a:solidFill>
              </a:rPr>
              <a:t>PASSIIVINEN: Asetu  makaamaan selällesi. Avustaja nostaa venytettävän jalan ylös ja koukistaa nilkan. Toisella kädellä avustaja tukee polvea ja näin ehkäisee polven yliojentumisen. Avustaja painaa venytettävää jalkaa kohti venyteltävän kehoa niin pitkälle, että venytys tuntuu takareidessä. </a:t>
            </a:r>
          </a:p>
        </p:txBody>
      </p:sp>
      <p:pic>
        <p:nvPicPr>
          <p:cNvPr id="5" name="Sisällön paikkamerkki 4"/>
          <p:cNvPicPr>
            <a:picLocks noGrp="1" noChangeAspect="1"/>
          </p:cNvPicPr>
          <p:nvPr>
            <p:ph sz="half" idx="2"/>
          </p:nvPr>
        </p:nvPicPr>
        <p:blipFill>
          <a:blip r:embed="rId2"/>
          <a:stretch>
            <a:fillRect/>
          </a:stretch>
        </p:blipFill>
        <p:spPr>
          <a:xfrm>
            <a:off x="6080760" y="2057399"/>
            <a:ext cx="5729047" cy="3885975"/>
          </a:xfrm>
        </p:spPr>
      </p:pic>
    </p:spTree>
    <p:extLst>
      <p:ext uri="{BB962C8B-B14F-4D97-AF65-F5344CB8AC3E}">
        <p14:creationId xmlns:p14="http://schemas.microsoft.com/office/powerpoint/2010/main" val="247318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chemeClr val="accent1">
                    <a:lumMod val="75000"/>
                  </a:schemeClr>
                </a:solidFill>
              </a:rPr>
              <a:t>Etureidet</a:t>
            </a:r>
          </a:p>
        </p:txBody>
      </p:sp>
      <p:sp>
        <p:nvSpPr>
          <p:cNvPr id="3" name="Content Placeholder 2"/>
          <p:cNvSpPr>
            <a:spLocks noGrp="1"/>
          </p:cNvSpPr>
          <p:nvPr>
            <p:ph idx="1"/>
          </p:nvPr>
        </p:nvSpPr>
        <p:spPr>
          <a:xfrm>
            <a:off x="1143001" y="2057400"/>
            <a:ext cx="4528038" cy="4038600"/>
          </a:xfrm>
        </p:spPr>
        <p:txBody>
          <a:bodyPr/>
          <a:lstStyle/>
          <a:p>
            <a:r>
              <a:rPr lang="fi-FI" dirty="0">
                <a:solidFill>
                  <a:schemeClr val="accent1">
                    <a:lumMod val="75000"/>
                  </a:schemeClr>
                </a:solidFill>
              </a:rPr>
              <a:t>AKTIIVINEN: Koukista venytettävä jalka pakaraasi kohti ja ota kädellä kiinni venytettävän jalan nilkasta/jalkaterästä. Työnnä lantiota eteenpäin.  Tunnet venytyksen etureidessä. Tasapainon säilyttämiseksi voi ottaa tukea esimerkiksi seinästä tai kaiteesta.</a:t>
            </a:r>
          </a:p>
        </p:txBody>
      </p:sp>
      <p:pic>
        <p:nvPicPr>
          <p:cNvPr id="4" name="Kuva 3"/>
          <p:cNvPicPr>
            <a:picLocks noChangeAspect="1"/>
          </p:cNvPicPr>
          <p:nvPr/>
        </p:nvPicPr>
        <p:blipFill>
          <a:blip r:embed="rId2"/>
          <a:stretch>
            <a:fillRect/>
          </a:stretch>
        </p:blipFill>
        <p:spPr>
          <a:xfrm>
            <a:off x="7080610" y="544537"/>
            <a:ext cx="4234895" cy="5935035"/>
          </a:xfrm>
          <a:prstGeom prst="rect">
            <a:avLst/>
          </a:prstGeom>
        </p:spPr>
      </p:pic>
    </p:spTree>
    <p:extLst>
      <p:ext uri="{BB962C8B-B14F-4D97-AF65-F5344CB8AC3E}">
        <p14:creationId xmlns:p14="http://schemas.microsoft.com/office/powerpoint/2010/main" val="369349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accent1">
                    <a:lumMod val="75000"/>
                  </a:schemeClr>
                </a:solidFill>
              </a:rPr>
              <a:t>Etureidet</a:t>
            </a:r>
          </a:p>
        </p:txBody>
      </p:sp>
      <p:sp>
        <p:nvSpPr>
          <p:cNvPr id="3" name="Sisällön paikkamerkki 2"/>
          <p:cNvSpPr>
            <a:spLocks noGrp="1"/>
          </p:cNvSpPr>
          <p:nvPr>
            <p:ph sz="half" idx="1"/>
          </p:nvPr>
        </p:nvSpPr>
        <p:spPr/>
        <p:txBody>
          <a:bodyPr/>
          <a:lstStyle/>
          <a:p>
            <a:r>
              <a:rPr lang="fi-FI" dirty="0">
                <a:solidFill>
                  <a:schemeClr val="accent1">
                    <a:lumMod val="75000"/>
                  </a:schemeClr>
                </a:solidFill>
              </a:rPr>
              <a:t>PASSIIVINEN: Mene makaamaan vatsallesi. Koukista jalkaa kohti pakaraa niin korkealle kuin pystyt. Avustaja tukee polvea etureidellään ja ohjaa kantapäätä kohti pakaraa niin, että venytys tuntuu etureidessä.</a:t>
            </a:r>
          </a:p>
        </p:txBody>
      </p:sp>
      <p:pic>
        <p:nvPicPr>
          <p:cNvPr id="5" name="Sisällön paikkamerkki 4"/>
          <p:cNvPicPr>
            <a:picLocks noGrp="1" noChangeAspect="1"/>
          </p:cNvPicPr>
          <p:nvPr>
            <p:ph sz="half" idx="2"/>
          </p:nvPr>
        </p:nvPicPr>
        <p:blipFill>
          <a:blip r:embed="rId2"/>
          <a:stretch>
            <a:fillRect/>
          </a:stretch>
        </p:blipFill>
        <p:spPr>
          <a:xfrm>
            <a:off x="6003387" y="2006991"/>
            <a:ext cx="5896399" cy="4113416"/>
          </a:xfrm>
        </p:spPr>
      </p:pic>
    </p:spTree>
    <p:extLst>
      <p:ext uri="{BB962C8B-B14F-4D97-AF65-F5344CB8AC3E}">
        <p14:creationId xmlns:p14="http://schemas.microsoft.com/office/powerpoint/2010/main" val="265441791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123</TotalTime>
  <Words>483</Words>
  <Application>Microsoft Office PowerPoint</Application>
  <PresentationFormat>Laajakuva</PresentationFormat>
  <Paragraphs>47</Paragraphs>
  <Slides>15</Slides>
  <Notes>0</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15</vt:i4>
      </vt:variant>
    </vt:vector>
  </HeadingPairs>
  <TitlesOfParts>
    <vt:vector size="17" baseType="lpstr">
      <vt:lpstr>Corbel</vt:lpstr>
      <vt:lpstr>Basis</vt:lpstr>
      <vt:lpstr>Venyttelyohjeet ms-tautia sairastavalle</vt:lpstr>
      <vt:lpstr>Miksi venytellä?</vt:lpstr>
      <vt:lpstr>Miten venytellä?</vt:lpstr>
      <vt:lpstr>Pohkeet</vt:lpstr>
      <vt:lpstr>Pohkeet </vt:lpstr>
      <vt:lpstr>Takareidet</vt:lpstr>
      <vt:lpstr>Takareidet </vt:lpstr>
      <vt:lpstr>Etureidet</vt:lpstr>
      <vt:lpstr>Etureidet</vt:lpstr>
      <vt:lpstr>Lonkan lähentäjälihakset</vt:lpstr>
      <vt:lpstr>Lonkan lähentäjälihakset</vt:lpstr>
      <vt:lpstr>Lonkankoukistaja</vt:lpstr>
      <vt:lpstr>Pakara</vt:lpstr>
      <vt:lpstr>Pakara</vt:lpstr>
      <vt:lpstr>Lopuksi</vt:lpstr>
    </vt:vector>
  </TitlesOfParts>
  <Company>Turun ammattikorkeakoulu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Venyttelyohjeet ms-tautia sairastavalle</dc:title>
  <dc:creator>Alajoutsijärvi Laura</dc:creator>
  <cp:lastModifiedBy>msh01</cp:lastModifiedBy>
  <cp:revision>14</cp:revision>
  <dcterms:created xsi:type="dcterms:W3CDTF">2016-09-15T09:45:12Z</dcterms:created>
  <dcterms:modified xsi:type="dcterms:W3CDTF">2016-12-08T08:43:05Z</dcterms:modified>
</cp:coreProperties>
</file>