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77" r:id="rId10"/>
    <p:sldId id="267" r:id="rId11"/>
    <p:sldId id="268" r:id="rId12"/>
    <p:sldId id="269" r:id="rId13"/>
    <p:sldId id="270" r:id="rId14"/>
    <p:sldId id="271" r:id="rId15"/>
    <p:sldId id="259" r:id="rId16"/>
    <p:sldId id="258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0945BC-810F-0142-ABC9-8366CD9381E2}" type="datetimeFigureOut">
              <a:rPr lang="fi-FI" smtClean="0"/>
              <a:t>8.12.2016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447A7C-06A3-884D-81E6-A97449DDB117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94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45BC-810F-0142-ABC9-8366CD9381E2}" type="datetimeFigureOut">
              <a:rPr lang="fi-FI" smtClean="0"/>
              <a:t>8.12.2016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7A7C-06A3-884D-81E6-A97449DDB1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156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45BC-810F-0142-ABC9-8366CD9381E2}" type="datetimeFigureOut">
              <a:rPr lang="fi-FI" smtClean="0"/>
              <a:t>8.12.2016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7A7C-06A3-884D-81E6-A97449DDB1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686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45BC-810F-0142-ABC9-8366CD9381E2}" type="datetimeFigureOut">
              <a:rPr lang="fi-FI" smtClean="0"/>
              <a:t>8.12.2016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7A7C-06A3-884D-81E6-A97449DDB1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621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45BC-810F-0142-ABC9-8366CD9381E2}" type="datetimeFigureOut">
              <a:rPr lang="fi-FI" smtClean="0"/>
              <a:t>8.12.2016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7A7C-06A3-884D-81E6-A97449DDB117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44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45BC-810F-0142-ABC9-8366CD9381E2}" type="datetimeFigureOut">
              <a:rPr lang="fi-FI" smtClean="0"/>
              <a:t>8.12.2016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7A7C-06A3-884D-81E6-A97449DDB1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8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45BC-810F-0142-ABC9-8366CD9381E2}" type="datetimeFigureOut">
              <a:rPr lang="fi-FI" smtClean="0"/>
              <a:t>8.12.2016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7A7C-06A3-884D-81E6-A97449DDB1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751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45BC-810F-0142-ABC9-8366CD9381E2}" type="datetimeFigureOut">
              <a:rPr lang="fi-FI" smtClean="0"/>
              <a:t>8.12.2016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7A7C-06A3-884D-81E6-A97449DDB1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787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45BC-810F-0142-ABC9-8366CD9381E2}" type="datetimeFigureOut">
              <a:rPr lang="fi-FI" smtClean="0"/>
              <a:t>8.12.2016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7A7C-06A3-884D-81E6-A97449DDB1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681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45BC-810F-0142-ABC9-8366CD9381E2}" type="datetimeFigureOut">
              <a:rPr lang="fi-FI" smtClean="0"/>
              <a:t>8.12.2016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7A7C-06A3-884D-81E6-A97449DDB1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746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45BC-810F-0142-ABC9-8366CD9381E2}" type="datetimeFigureOut">
              <a:rPr lang="fi-FI" smtClean="0"/>
              <a:t>8.12.2016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7A7C-06A3-884D-81E6-A97449DDB1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961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60945BC-810F-0142-ABC9-8366CD9381E2}" type="datetimeFigureOut">
              <a:rPr lang="fi-FI" smtClean="0"/>
              <a:t>8.12.2016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9D447A7C-06A3-884D-81E6-A97449DDB1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58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Mielen hyvinvointi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Julia </a:t>
            </a:r>
            <a:r>
              <a:rPr lang="fi-FI" dirty="0" err="1" smtClean="0"/>
              <a:t>Hartman</a:t>
            </a:r>
            <a:r>
              <a:rPr lang="fi-FI" dirty="0" smtClean="0"/>
              <a:t> ja Noora Nurmi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525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2872_1081784936589_1907119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546100"/>
            <a:ext cx="7670800" cy="57531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1009933" y="832513"/>
            <a:ext cx="72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latin typeface="Agency FB" panose="020B0503020202020204" pitchFamily="34" charset="0"/>
              </a:rPr>
              <a:t>Epäröinnin kynnyksellä kysy kuinka paljon rohkeutta uskallat tänään jättää käyttämättä?</a:t>
            </a:r>
          </a:p>
          <a:p>
            <a:pPr algn="ctr"/>
            <a:r>
              <a:rPr lang="fi-FI" sz="1600" dirty="0">
                <a:latin typeface="Agency FB" panose="020B0503020202020204" pitchFamily="34" charset="0"/>
              </a:rPr>
              <a:t>(</a:t>
            </a:r>
            <a:r>
              <a:rPr lang="fi-FI" sz="1600" dirty="0" smtClean="0">
                <a:latin typeface="Agency FB" panose="020B0503020202020204" pitchFamily="34" charset="0"/>
              </a:rPr>
              <a:t>Tommy Tabermann)</a:t>
            </a:r>
            <a:endParaRPr lang="fi-FI" sz="16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325686_2687160389972_834475607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6" y="359581"/>
            <a:ext cx="8507778" cy="4785625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723330" y="5500047"/>
            <a:ext cx="77519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latin typeface="Agency FB" panose="020B0503020202020204" pitchFamily="34" charset="0"/>
              </a:rPr>
              <a:t>Kaikista unelmistamme voi tulla totta, jos meillä vain on rohkeutta tavoitella niitä.</a:t>
            </a:r>
          </a:p>
          <a:p>
            <a:pPr algn="ctr"/>
            <a:r>
              <a:rPr lang="fi-FI" dirty="0" smtClean="0">
                <a:latin typeface="Agency FB" panose="020B0503020202020204" pitchFamily="34" charset="0"/>
              </a:rPr>
              <a:t>(Walt Disney</a:t>
            </a:r>
            <a:r>
              <a:rPr lang="fi-FI" sz="1400" dirty="0">
                <a:latin typeface="Agency FB" panose="020B0503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48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10590608_10203498070644149_1311236982092029157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8" y="3661859"/>
            <a:ext cx="7800680" cy="2218318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682388" y="1214650"/>
            <a:ext cx="77519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latin typeface="Agency FB" panose="020B0503020202020204" pitchFamily="34" charset="0"/>
              </a:rPr>
              <a:t>Varo peilejä, niistä näkyy vain se, mitä itse ajattelette itsestänne.</a:t>
            </a:r>
          </a:p>
          <a:p>
            <a:pPr algn="ctr"/>
            <a:r>
              <a:rPr lang="fi-FI" dirty="0">
                <a:latin typeface="Agency FB" panose="020B0503020202020204" pitchFamily="34" charset="0"/>
              </a:rPr>
              <a:t>(</a:t>
            </a:r>
            <a:r>
              <a:rPr lang="fi-FI" dirty="0" smtClean="0">
                <a:latin typeface="Agency FB" panose="020B0503020202020204" pitchFamily="34" charset="0"/>
              </a:rPr>
              <a:t>Coco Chanel)</a:t>
            </a:r>
            <a:endParaRPr lang="fi-FI" sz="12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DSCN01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272955"/>
            <a:ext cx="8370627" cy="627797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691485" y="876096"/>
            <a:ext cx="77519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latin typeface="Agency FB" panose="020B0503020202020204" pitchFamily="34" charset="0"/>
              </a:rPr>
              <a:t>Olkaa lyhtyjä itsellenne.</a:t>
            </a:r>
          </a:p>
          <a:p>
            <a:pPr algn="ctr"/>
            <a:r>
              <a:rPr lang="fi-FI" dirty="0">
                <a:latin typeface="Agency FB" panose="020B0503020202020204" pitchFamily="34" charset="0"/>
              </a:rPr>
              <a:t>(</a:t>
            </a:r>
            <a:r>
              <a:rPr lang="fi-FI" dirty="0" smtClean="0">
                <a:latin typeface="Agency FB" panose="020B0503020202020204" pitchFamily="34" charset="0"/>
              </a:rPr>
              <a:t>Buddha)</a:t>
            </a:r>
            <a:endParaRPr lang="fi-FI" sz="11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G_33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7" y="585717"/>
            <a:ext cx="8436023" cy="5624015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691485" y="876096"/>
            <a:ext cx="7751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latin typeface="Agency FB" panose="020B0503020202020204" pitchFamily="34" charset="0"/>
              </a:rPr>
              <a:t>Nähdä maailma </a:t>
            </a:r>
            <a:r>
              <a:rPr lang="fi-FI" sz="2000" dirty="0" smtClean="0">
                <a:latin typeface="Agency FB" panose="020B0503020202020204" pitchFamily="34" charset="0"/>
              </a:rPr>
              <a:t>hiekanjyvässä ja </a:t>
            </a:r>
            <a:r>
              <a:rPr lang="fi-FI" sz="2000" dirty="0">
                <a:latin typeface="Agency FB" panose="020B0503020202020204" pitchFamily="34" charset="0"/>
              </a:rPr>
              <a:t>taivas kedon kukassa,</a:t>
            </a:r>
          </a:p>
          <a:p>
            <a:pPr algn="ctr"/>
            <a:r>
              <a:rPr lang="fi-FI" sz="2000" dirty="0">
                <a:latin typeface="Agency FB" panose="020B0503020202020204" pitchFamily="34" charset="0"/>
              </a:rPr>
              <a:t>kannattaa kädessään </a:t>
            </a:r>
            <a:r>
              <a:rPr lang="fi-FI" sz="2000" dirty="0" smtClean="0">
                <a:latin typeface="Agency FB" panose="020B0503020202020204" pitchFamily="34" charset="0"/>
              </a:rPr>
              <a:t>loputtomuutta ja </a:t>
            </a:r>
            <a:r>
              <a:rPr lang="fi-FI" sz="2000" dirty="0">
                <a:latin typeface="Agency FB" panose="020B0503020202020204" pitchFamily="34" charset="0"/>
              </a:rPr>
              <a:t>viettää ikuisuutta tunnissa.</a:t>
            </a:r>
          </a:p>
          <a:p>
            <a:pPr algn="ctr"/>
            <a:r>
              <a:rPr lang="fi-FI" dirty="0">
                <a:latin typeface="Agency FB" panose="020B0503020202020204" pitchFamily="34" charset="0"/>
              </a:rPr>
              <a:t>(</a:t>
            </a:r>
            <a:r>
              <a:rPr lang="fi-FI" dirty="0" smtClean="0">
                <a:latin typeface="Agency FB" panose="020B0503020202020204" pitchFamily="34" charset="0"/>
              </a:rPr>
              <a:t>William Blake)</a:t>
            </a:r>
            <a:endParaRPr lang="fi-FI" sz="105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G_34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33" y="285467"/>
            <a:ext cx="7389694" cy="4926462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785315" y="5307463"/>
            <a:ext cx="7751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latin typeface="Agency FB" panose="020B0503020202020204" pitchFamily="34" charset="0"/>
              </a:rPr>
              <a:t>Onnellinen on </a:t>
            </a:r>
            <a:r>
              <a:rPr lang="fi-FI" sz="2000" dirty="0" smtClean="0">
                <a:latin typeface="Agency FB" panose="020B0503020202020204" pitchFamily="34" charset="0"/>
              </a:rPr>
              <a:t>hän joka </a:t>
            </a:r>
            <a:r>
              <a:rPr lang="fi-FI" sz="2000" dirty="0">
                <a:latin typeface="Agency FB" panose="020B0503020202020204" pitchFamily="34" charset="0"/>
              </a:rPr>
              <a:t>oppii </a:t>
            </a:r>
            <a:r>
              <a:rPr lang="fi-FI" sz="2000" dirty="0" smtClean="0">
                <a:latin typeface="Agency FB" panose="020B0503020202020204" pitchFamily="34" charset="0"/>
              </a:rPr>
              <a:t>viihtymään itsensä </a:t>
            </a:r>
            <a:r>
              <a:rPr lang="fi-FI" sz="2000" dirty="0">
                <a:latin typeface="Agency FB" panose="020B0503020202020204" pitchFamily="34" charset="0"/>
              </a:rPr>
              <a:t>ja maailmansa </a:t>
            </a:r>
            <a:r>
              <a:rPr lang="fi-FI" sz="2000" dirty="0" smtClean="0">
                <a:latin typeface="Agency FB" panose="020B0503020202020204" pitchFamily="34" charset="0"/>
              </a:rPr>
              <a:t>keskeneräisyyden </a:t>
            </a:r>
            <a:r>
              <a:rPr lang="fi-FI" sz="2000" dirty="0">
                <a:latin typeface="Agency FB" panose="020B0503020202020204" pitchFamily="34" charset="0"/>
              </a:rPr>
              <a:t>kanssa.</a:t>
            </a:r>
          </a:p>
          <a:p>
            <a:pPr algn="ctr"/>
            <a:r>
              <a:rPr lang="fi-FI" sz="2000" dirty="0">
                <a:latin typeface="Agency FB" panose="020B0503020202020204" pitchFamily="34" charset="0"/>
              </a:rPr>
              <a:t>Onnellinen on </a:t>
            </a:r>
            <a:r>
              <a:rPr lang="fi-FI" sz="2000" dirty="0" smtClean="0">
                <a:latin typeface="Agency FB" panose="020B0503020202020204" pitchFamily="34" charset="0"/>
              </a:rPr>
              <a:t>hän joka </a:t>
            </a:r>
            <a:r>
              <a:rPr lang="fi-FI" sz="2000" dirty="0">
                <a:latin typeface="Agency FB" panose="020B0503020202020204" pitchFamily="34" charset="0"/>
              </a:rPr>
              <a:t>herää joka </a:t>
            </a:r>
            <a:r>
              <a:rPr lang="fi-FI" sz="2000" dirty="0" smtClean="0">
                <a:latin typeface="Agency FB" panose="020B0503020202020204" pitchFamily="34" charset="0"/>
              </a:rPr>
              <a:t>aamu toiveikkaana </a:t>
            </a:r>
            <a:r>
              <a:rPr lang="fi-FI" sz="2000" dirty="0">
                <a:latin typeface="Agency FB" panose="020B0503020202020204" pitchFamily="34" charset="0"/>
              </a:rPr>
              <a:t>ja tarmokkaana </a:t>
            </a:r>
            <a:r>
              <a:rPr lang="fi-FI" sz="2000" dirty="0" smtClean="0">
                <a:latin typeface="Agency FB" panose="020B0503020202020204" pitchFamily="34" charset="0"/>
              </a:rPr>
              <a:t>tavoittelemaan koskaan </a:t>
            </a:r>
            <a:r>
              <a:rPr lang="fi-FI" sz="2000" dirty="0">
                <a:latin typeface="Agency FB" panose="020B0503020202020204" pitchFamily="34" charset="0"/>
              </a:rPr>
              <a:t>täyttymätöntä unelmaansa.</a:t>
            </a:r>
          </a:p>
          <a:p>
            <a:pPr algn="ctr"/>
            <a:r>
              <a:rPr lang="fi-FI" dirty="0" smtClean="0">
                <a:latin typeface="Agency FB" panose="020B0503020202020204" pitchFamily="34" charset="0"/>
              </a:rPr>
              <a:t>(Tommy </a:t>
            </a:r>
            <a:r>
              <a:rPr lang="fi-FI" dirty="0">
                <a:latin typeface="Agency FB" panose="020B0503020202020204" pitchFamily="34" charset="0"/>
              </a:rPr>
              <a:t>Taberman &amp; Jussi T. </a:t>
            </a:r>
            <a:r>
              <a:rPr lang="fi-FI" dirty="0" smtClean="0">
                <a:latin typeface="Agency FB" panose="020B0503020202020204" pitchFamily="34" charset="0"/>
              </a:rPr>
              <a:t>Koski)</a:t>
            </a:r>
            <a:endParaRPr lang="fi-FI" sz="1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14513621_10210729690108709_1732781924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313899"/>
            <a:ext cx="8256896" cy="6192672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955342" y="5330040"/>
            <a:ext cx="77519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Ilman hulluja unelmia ei synny viisaita päätöksiä.</a:t>
            </a:r>
          </a:p>
          <a:p>
            <a:pPr algn="ctr"/>
            <a:r>
              <a:rPr lang="fi-FI" dirty="0" smtClean="0">
                <a:solidFill>
                  <a:schemeClr val="bg1"/>
                </a:solidFill>
                <a:latin typeface="Agency FB" panose="020B0503020202020204" pitchFamily="34" charset="0"/>
              </a:rPr>
              <a:t>(Tommy Tabermann)</a:t>
            </a:r>
            <a:endParaRPr lang="fi-FI" sz="9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1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14488785_10210729692908779_661702349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245659"/>
            <a:ext cx="4789985" cy="6386647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5431810" y="2315597"/>
            <a:ext cx="32891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 smtClean="0">
                <a:latin typeface="Agency FB" panose="020B0503020202020204" pitchFamily="34" charset="0"/>
              </a:rPr>
              <a:t>Voit </a:t>
            </a:r>
            <a:r>
              <a:rPr lang="fi-FI" sz="2000" dirty="0">
                <a:latin typeface="Agency FB" panose="020B0503020202020204" pitchFamily="34" charset="0"/>
              </a:rPr>
              <a:t>valita tuhansista teistä.</a:t>
            </a:r>
          </a:p>
          <a:p>
            <a:pPr algn="ctr"/>
            <a:r>
              <a:rPr lang="fi-FI" sz="2000" dirty="0">
                <a:latin typeface="Agency FB" panose="020B0503020202020204" pitchFamily="34" charset="0"/>
              </a:rPr>
              <a:t>Voit valita, ja voit erehtyä.</a:t>
            </a:r>
          </a:p>
          <a:p>
            <a:pPr algn="ctr"/>
            <a:r>
              <a:rPr lang="fi-FI" sz="2000" dirty="0">
                <a:latin typeface="Agency FB" panose="020B0503020202020204" pitchFamily="34" charset="0"/>
              </a:rPr>
              <a:t>Kunhan vain valitset oikein </a:t>
            </a:r>
          </a:p>
          <a:p>
            <a:pPr algn="ctr"/>
            <a:r>
              <a:rPr lang="fi-FI" sz="2000" dirty="0">
                <a:latin typeface="Agency FB" panose="020B0503020202020204" pitchFamily="34" charset="0"/>
              </a:rPr>
              <a:t>mihin kohtaan, kenen syliin</a:t>
            </a:r>
          </a:p>
          <a:p>
            <a:pPr algn="ctr"/>
            <a:r>
              <a:rPr lang="fi-FI" sz="2000" dirty="0">
                <a:latin typeface="Agency FB" panose="020B0503020202020204" pitchFamily="34" charset="0"/>
              </a:rPr>
              <a:t>painat lopulta pääsi</a:t>
            </a:r>
            <a:r>
              <a:rPr lang="fi-FI" sz="2000" dirty="0" smtClean="0">
                <a:latin typeface="Agency FB" panose="020B0503020202020204" pitchFamily="34" charset="0"/>
              </a:rPr>
              <a:t>.</a:t>
            </a:r>
            <a:endParaRPr lang="fi-FI" sz="2000" dirty="0">
              <a:latin typeface="Agency FB" panose="020B0503020202020204" pitchFamily="34" charset="0"/>
            </a:endParaRPr>
          </a:p>
          <a:p>
            <a:pPr algn="ctr"/>
            <a:endParaRPr lang="fi-FI" sz="2000" dirty="0">
              <a:latin typeface="Agency FB" panose="020B0503020202020204" pitchFamily="34" charset="0"/>
            </a:endParaRPr>
          </a:p>
          <a:p>
            <a:pPr algn="ctr"/>
            <a:r>
              <a:rPr lang="fi-FI" dirty="0" smtClean="0">
                <a:latin typeface="Agency FB" panose="020B0503020202020204" pitchFamily="34" charset="0"/>
              </a:rPr>
              <a:t>(Tommy Tabermann)</a:t>
            </a:r>
            <a:endParaRPr lang="fi-FI" sz="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14536619_10210729690508719_2054569093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434" y="504712"/>
            <a:ext cx="4401402" cy="5868537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545912" y="2777260"/>
            <a:ext cx="3289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latin typeface="Agency FB" panose="020B0503020202020204" pitchFamily="34" charset="0"/>
              </a:rPr>
              <a:t>Onnelliseen elämään tarvitaan hyvin vähän. </a:t>
            </a:r>
            <a:r>
              <a:rPr lang="fi-FI" sz="2000" dirty="0" smtClean="0">
                <a:latin typeface="Agency FB" panose="020B0503020202020204" pitchFamily="34" charset="0"/>
              </a:rPr>
              <a:t>Kaikki </a:t>
            </a:r>
            <a:r>
              <a:rPr lang="fi-FI" sz="2000" dirty="0">
                <a:latin typeface="Agency FB" panose="020B0503020202020204" pitchFamily="34" charset="0"/>
              </a:rPr>
              <a:t>on ihmisen sisimmässä, </a:t>
            </a:r>
          </a:p>
          <a:p>
            <a:pPr algn="ctr"/>
            <a:r>
              <a:rPr lang="fi-FI" sz="2000" dirty="0">
                <a:latin typeface="Agency FB" panose="020B0503020202020204" pitchFamily="34" charset="0"/>
              </a:rPr>
              <a:t>hänen ajattelutavassaan. </a:t>
            </a:r>
          </a:p>
          <a:p>
            <a:pPr algn="ctr"/>
            <a:r>
              <a:rPr lang="fi-FI" dirty="0" smtClean="0">
                <a:latin typeface="Agency FB" panose="020B0503020202020204" pitchFamily="34" charset="0"/>
              </a:rPr>
              <a:t>(Marcus </a:t>
            </a:r>
            <a:r>
              <a:rPr lang="fi-FI" dirty="0" err="1" smtClean="0">
                <a:latin typeface="Agency FB" panose="020B0503020202020204" pitchFamily="34" charset="0"/>
              </a:rPr>
              <a:t>Aurelius</a:t>
            </a:r>
            <a:r>
              <a:rPr lang="fi-FI" dirty="0" smtClean="0">
                <a:latin typeface="Agency FB" panose="020B0503020202020204" pitchFamily="34" charset="0"/>
              </a:rPr>
              <a:t>)</a:t>
            </a:r>
            <a:endParaRPr lang="fi-FI" sz="7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14550922_10210730423607046_401844129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866" y="354842"/>
            <a:ext cx="5144735" cy="6210238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2020340" y="1467074"/>
            <a:ext cx="5631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latin typeface="Agency FB" panose="020B0503020202020204" pitchFamily="34" charset="0"/>
              </a:rPr>
              <a:t>Ihmisen elämä on kuin perhosen lento,</a:t>
            </a:r>
          </a:p>
          <a:p>
            <a:pPr algn="ctr"/>
            <a:r>
              <a:rPr lang="fi-FI" sz="2000" dirty="0">
                <a:latin typeface="Agency FB" panose="020B0503020202020204" pitchFamily="34" charset="0"/>
              </a:rPr>
              <a:t>jospa osaisimme lentää sen yhtä kauniisti.</a:t>
            </a:r>
          </a:p>
          <a:p>
            <a:pPr algn="ctr"/>
            <a:r>
              <a:rPr lang="fi-FI" dirty="0" smtClean="0">
                <a:latin typeface="Agency FB" panose="020B0503020202020204" pitchFamily="34" charset="0"/>
              </a:rPr>
              <a:t>(L.E.A)</a:t>
            </a:r>
            <a:endParaRPr lang="fi-FI" sz="6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3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416644" y="13936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1428819" y="11995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749688" y="503521"/>
            <a:ext cx="7338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Mielen hyvinvointiin vaikuttavat </a:t>
            </a:r>
            <a:r>
              <a:rPr lang="fi-FI" sz="3200" dirty="0" smtClean="0"/>
              <a:t>tekijät</a:t>
            </a:r>
            <a:r>
              <a:rPr lang="fi-FI" dirty="0" smtClean="0"/>
              <a:t>: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864347" y="2068062"/>
            <a:ext cx="76791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t">
              <a:buFont typeface="Arial"/>
              <a:buChar char="•"/>
            </a:pPr>
            <a:r>
              <a:rPr lang="fi-FI" sz="2800" dirty="0" smtClean="0"/>
              <a:t>Ihmisen yksilölliset tekijät, kuten esimerkiksi identiteetti, itseluottamus ja sopeutumiskyky</a:t>
            </a:r>
          </a:p>
          <a:p>
            <a:pPr marL="285750" lvl="0" indent="-285750" fontAlgn="t">
              <a:buFont typeface="Arial"/>
              <a:buChar char="•"/>
            </a:pPr>
            <a:r>
              <a:rPr lang="fi-FI" sz="2800" dirty="0"/>
              <a:t>S</a:t>
            </a:r>
            <a:r>
              <a:rPr lang="fi-FI" sz="2800" dirty="0" smtClean="0"/>
              <a:t>osiaaliset </a:t>
            </a:r>
            <a:r>
              <a:rPr lang="fi-FI" sz="2800" dirty="0" smtClean="0"/>
              <a:t>ja vuorovaikutukselliset tekijät</a:t>
            </a:r>
          </a:p>
          <a:p>
            <a:pPr marL="285750" lvl="0" indent="-285750" fontAlgn="t">
              <a:buFont typeface="Arial"/>
              <a:buChar char="•"/>
            </a:pPr>
            <a:r>
              <a:rPr lang="fi-FI" sz="2800" dirty="0"/>
              <a:t>B</a:t>
            </a:r>
            <a:r>
              <a:rPr lang="fi-FI" sz="2800" dirty="0" smtClean="0"/>
              <a:t>iologiset </a:t>
            </a:r>
            <a:r>
              <a:rPr lang="fi-FI" sz="2800" dirty="0" smtClean="0"/>
              <a:t>tekijät</a:t>
            </a:r>
          </a:p>
          <a:p>
            <a:pPr marL="285750" lvl="0" indent="-285750" fontAlgn="t">
              <a:buFont typeface="Arial"/>
              <a:buChar char="•"/>
            </a:pPr>
            <a:r>
              <a:rPr lang="fi-FI" sz="2800" dirty="0"/>
              <a:t>Y</a:t>
            </a:r>
            <a:r>
              <a:rPr lang="fi-FI" sz="2800" dirty="0" smtClean="0"/>
              <a:t>hteiskunnan </a:t>
            </a:r>
            <a:r>
              <a:rPr lang="fi-FI" sz="2800" dirty="0" smtClean="0"/>
              <a:t>rakenteelliset tekijät, esimerkiksi palvelut ja yhteiskuntapolitiikka</a:t>
            </a:r>
          </a:p>
          <a:p>
            <a:pPr marL="285750" indent="-285750">
              <a:buFont typeface="Arial"/>
              <a:buChar char="•"/>
            </a:pPr>
            <a:r>
              <a:rPr lang="fi-FI" sz="2800" dirty="0"/>
              <a:t>K</a:t>
            </a:r>
            <a:r>
              <a:rPr lang="fi-FI" sz="2800" dirty="0" smtClean="0"/>
              <a:t>ulttuuriset </a:t>
            </a:r>
            <a:r>
              <a:rPr lang="fi-FI" sz="2800" dirty="0" smtClean="0"/>
              <a:t>tekijät: vallitsevat yhteiskunnalliset arvot ja mielenterveyden sosiaaliset kriteerit 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2689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LÄHTEET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857250" y="1965960"/>
            <a:ext cx="7404653" cy="40386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fi-FI" dirty="0"/>
              <a:t>THL</a:t>
            </a:r>
          </a:p>
          <a:p>
            <a:pPr marL="285750" indent="-285750">
              <a:buFont typeface="Arial"/>
              <a:buChar char="•"/>
            </a:pPr>
            <a:r>
              <a:rPr lang="fi-FI" dirty="0"/>
              <a:t>Mielenterveystalo</a:t>
            </a:r>
          </a:p>
          <a:p>
            <a:pPr marL="285750" indent="-285750">
              <a:buFont typeface="Arial"/>
              <a:buChar char="•"/>
            </a:pPr>
            <a:r>
              <a:rPr lang="fi-FI" dirty="0"/>
              <a:t>Suomen Mielenterveysseura</a:t>
            </a:r>
          </a:p>
          <a:p>
            <a:pPr marL="285750" indent="-285750">
              <a:buFont typeface="Arial"/>
              <a:buChar char="•"/>
            </a:pPr>
            <a:r>
              <a:rPr lang="fi-FI" dirty="0"/>
              <a:t>Hyvis.fi</a:t>
            </a:r>
          </a:p>
        </p:txBody>
      </p:sp>
    </p:spTree>
    <p:extLst>
      <p:ext uri="{BB962C8B-B14F-4D97-AF65-F5344CB8AC3E}">
        <p14:creationId xmlns:p14="http://schemas.microsoft.com/office/powerpoint/2010/main" val="40613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857250" y="486770"/>
            <a:ext cx="7406640" cy="1356360"/>
          </a:xfrm>
        </p:spPr>
        <p:txBody>
          <a:bodyPr/>
          <a:lstStyle/>
          <a:p>
            <a:r>
              <a:rPr lang="fi-FI" dirty="0" smtClean="0"/>
              <a:t>ROHKEUTTA JA VOIMAA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857250" y="2053988"/>
            <a:ext cx="7727191" cy="4234218"/>
          </a:xfrm>
        </p:spPr>
        <p:txBody>
          <a:bodyPr/>
          <a:lstStyle/>
          <a:p>
            <a:r>
              <a:rPr lang="fi-FI" sz="2400" dirty="0">
                <a:solidFill>
                  <a:schemeClr val="tx1"/>
                </a:solidFill>
              </a:rPr>
              <a:t>Yritä, etsi ja löydä – älä anna periksi</a:t>
            </a:r>
          </a:p>
          <a:p>
            <a:r>
              <a:rPr lang="fi-FI" sz="2400" dirty="0" err="1">
                <a:solidFill>
                  <a:schemeClr val="tx1"/>
                </a:solidFill>
              </a:rPr>
              <a:t>Some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days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are</a:t>
            </a:r>
            <a:r>
              <a:rPr lang="fi-FI" sz="2400" dirty="0">
                <a:solidFill>
                  <a:schemeClr val="tx1"/>
                </a:solidFill>
              </a:rPr>
              <a:t> just HARD, </a:t>
            </a:r>
            <a:r>
              <a:rPr lang="fi-FI" sz="2400" dirty="0" err="1">
                <a:solidFill>
                  <a:schemeClr val="tx1"/>
                </a:solidFill>
              </a:rPr>
              <a:t>but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there</a:t>
            </a:r>
            <a:r>
              <a:rPr lang="fi-FI" sz="2400" dirty="0">
                <a:solidFill>
                  <a:schemeClr val="tx1"/>
                </a:solidFill>
              </a:rPr>
              <a:t> is </a:t>
            </a:r>
            <a:r>
              <a:rPr lang="fi-FI" sz="2400" dirty="0" err="1">
                <a:solidFill>
                  <a:schemeClr val="tx1"/>
                </a:solidFill>
              </a:rPr>
              <a:t>hope</a:t>
            </a:r>
            <a:r>
              <a:rPr lang="fi-FI" sz="2400" dirty="0">
                <a:solidFill>
                  <a:schemeClr val="tx1"/>
                </a:solidFill>
              </a:rPr>
              <a:t> in </a:t>
            </a:r>
            <a:r>
              <a:rPr lang="fi-FI" sz="2400" dirty="0" err="1">
                <a:solidFill>
                  <a:schemeClr val="tx1"/>
                </a:solidFill>
              </a:rPr>
              <a:t>tomorrow</a:t>
            </a:r>
            <a:endParaRPr lang="fi-FI" sz="2400" dirty="0">
              <a:solidFill>
                <a:schemeClr val="tx1"/>
              </a:solidFill>
            </a:endParaRPr>
          </a:p>
          <a:p>
            <a:r>
              <a:rPr lang="fi-FI" sz="2400" dirty="0">
                <a:solidFill>
                  <a:schemeClr val="tx1"/>
                </a:solidFill>
              </a:rPr>
              <a:t>Kukaan ei ole täydellinen. Jos sinulla on vaikeaa etkä jaksa, pyydä rohkeasti apua.</a:t>
            </a:r>
          </a:p>
          <a:p>
            <a:r>
              <a:rPr lang="fi-FI" sz="2400" dirty="0">
                <a:solidFill>
                  <a:schemeClr val="tx1"/>
                </a:solidFill>
              </a:rPr>
              <a:t>Ole tyytyväinen saavutuksiisi ja hyväksy omat puutteesi.</a:t>
            </a:r>
          </a:p>
          <a:p>
            <a:r>
              <a:rPr lang="fi-FI" sz="2400" dirty="0">
                <a:solidFill>
                  <a:schemeClr val="tx1"/>
                </a:solidFill>
              </a:rPr>
              <a:t>Onni löytyy pienistä hetkistä!</a:t>
            </a:r>
          </a:p>
          <a:p>
            <a:r>
              <a:rPr lang="fi-FI" sz="2400" dirty="0">
                <a:solidFill>
                  <a:schemeClr val="tx1"/>
                </a:solidFill>
              </a:rPr>
              <a:t>Jokainen päivä ei ole hyvä… mutta jokaisessa päivässä on jotain hyvää</a:t>
            </a:r>
          </a:p>
          <a:p>
            <a:r>
              <a:rPr lang="fi-FI" sz="2400" dirty="0">
                <a:solidFill>
                  <a:schemeClr val="tx1"/>
                </a:solidFill>
              </a:rPr>
              <a:t>Säilytä sisäinen kipinäsi, ole se kuka oikeasti olet ja tavoittele unelmiasi niin olet aina oikealla tiellä</a:t>
            </a:r>
          </a:p>
          <a:p>
            <a:pPr marL="3429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44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758509" y="1093752"/>
            <a:ext cx="7602728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i-FI" sz="2800" dirty="0" smtClean="0"/>
              <a:t>Mielenterveys on mielen hyvinvointia ja ihmisen kykyä selviytyä normaalissa arjessa. </a:t>
            </a:r>
          </a:p>
          <a:p>
            <a:endParaRPr lang="fi-FI" sz="2800" dirty="0" smtClean="0"/>
          </a:p>
          <a:p>
            <a:pPr marL="285750" indent="-285750">
              <a:buFont typeface="Arial"/>
              <a:buChar char="•"/>
            </a:pPr>
            <a:r>
              <a:rPr lang="fi-FI" sz="2800" dirty="0" smtClean="0"/>
              <a:t>Hyvä mielenterveys edesauttaa yksilöä kokemaan elämänsä mielekkäänä, toimimaan tuottavana yhteisön jäsenenä sekä solmimaan sosiaalisia suhteita ja ylläpitämään niitä.</a:t>
            </a:r>
          </a:p>
        </p:txBody>
      </p:sp>
    </p:spTree>
    <p:extLst>
      <p:ext uri="{BB962C8B-B14F-4D97-AF65-F5344CB8AC3E}">
        <p14:creationId xmlns:p14="http://schemas.microsoft.com/office/powerpoint/2010/main" val="25842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758509" y="793852"/>
            <a:ext cx="78673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dirty="0" smtClean="0"/>
              <a:t>Mielenterveys </a:t>
            </a:r>
            <a:r>
              <a:rPr lang="fi-FI" sz="2800" dirty="0"/>
              <a:t>tukee päivittäistä jaksamista, kunhan pitää huolta arjen rytmistä</a:t>
            </a:r>
            <a:r>
              <a:rPr lang="fi-FI" sz="2800" dirty="0" smtClean="0"/>
              <a:t>: </a:t>
            </a:r>
          </a:p>
          <a:p>
            <a:endParaRPr lang="fi-FI" sz="2800" dirty="0" smtClean="0"/>
          </a:p>
          <a:p>
            <a:pPr marL="457200" indent="-457200">
              <a:buFont typeface="Arial"/>
              <a:buChar char="•"/>
            </a:pPr>
            <a:r>
              <a:rPr lang="fi-FI" sz="2800" dirty="0"/>
              <a:t>R</a:t>
            </a:r>
            <a:r>
              <a:rPr lang="fi-FI" sz="2800" dirty="0" smtClean="0"/>
              <a:t>iittävästä </a:t>
            </a:r>
            <a:r>
              <a:rPr lang="fi-FI" sz="2800" dirty="0"/>
              <a:t>unesta ja levosta</a:t>
            </a:r>
          </a:p>
          <a:p>
            <a:pPr marL="457200" indent="-457200">
              <a:buFont typeface="Arial"/>
              <a:buChar char="•"/>
            </a:pPr>
            <a:r>
              <a:rPr lang="fi-FI" sz="2800" dirty="0" smtClean="0"/>
              <a:t>Terveellisestä ja monipuolisesta ravinnosta </a:t>
            </a:r>
          </a:p>
          <a:p>
            <a:pPr marL="457200" indent="-457200">
              <a:buFont typeface="Arial"/>
              <a:buChar char="•"/>
            </a:pPr>
            <a:r>
              <a:rPr lang="fi-FI" sz="2800" dirty="0"/>
              <a:t>L</a:t>
            </a:r>
            <a:r>
              <a:rPr lang="fi-FI" sz="2800" dirty="0" smtClean="0"/>
              <a:t>iikunnasta </a:t>
            </a:r>
          </a:p>
          <a:p>
            <a:pPr marL="457200" indent="-457200">
              <a:buFont typeface="Arial"/>
              <a:buChar char="•"/>
            </a:pPr>
            <a:r>
              <a:rPr lang="fi-FI" sz="2800" dirty="0" smtClean="0"/>
              <a:t>Ihmissuhteista  </a:t>
            </a:r>
          </a:p>
          <a:p>
            <a:pPr marL="457200" indent="-457200">
              <a:buFont typeface="Arial"/>
              <a:buChar char="•"/>
            </a:pPr>
            <a:r>
              <a:rPr lang="fi-FI" sz="2800" dirty="0" smtClean="0"/>
              <a:t>Harrastuksista </a:t>
            </a:r>
          </a:p>
          <a:p>
            <a:pPr marL="457200" indent="-457200">
              <a:buFont typeface="Arial"/>
              <a:buChar char="•"/>
            </a:pPr>
            <a:r>
              <a:rPr lang="fi-FI" sz="2800" dirty="0" smtClean="0"/>
              <a:t>Omasta luovuudesta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645045" y="895032"/>
            <a:ext cx="788162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i-FI" sz="2800" dirty="0" smtClean="0"/>
              <a:t>Mielenterveyteen </a:t>
            </a:r>
            <a:r>
              <a:rPr lang="fi-FI" sz="2800" dirty="0"/>
              <a:t>kuuluu taito ilmaista, tunnistaa ja sanoittaa tunteita, joiden kuunteleminen ja kohtaaminen lisäävät omaa itsetuntemusta.</a:t>
            </a:r>
          </a:p>
          <a:p>
            <a:pPr marL="457200" indent="-457200">
              <a:buFont typeface="Arial"/>
              <a:buChar char="•"/>
            </a:pPr>
            <a:r>
              <a:rPr lang="fi-FI" sz="2800" dirty="0" smtClean="0"/>
              <a:t>Itsetunto </a:t>
            </a:r>
            <a:r>
              <a:rPr lang="fi-FI" sz="2800" dirty="0"/>
              <a:t>vahvistuu, kun saa onnistumisen kokemuksia, löytää omat vahvuutensa ja tekee </a:t>
            </a:r>
            <a:r>
              <a:rPr lang="fi-FI" sz="2800" dirty="0" smtClean="0"/>
              <a:t>asioita</a:t>
            </a:r>
            <a:r>
              <a:rPr lang="fi-FI" sz="2800" dirty="0"/>
              <a:t>, jotka tuottavat hyvää mieltä itselle. </a:t>
            </a:r>
            <a:endParaRPr lang="fi-FI" sz="2800" dirty="0" smtClean="0"/>
          </a:p>
          <a:p>
            <a:pPr marL="457200" indent="-457200">
              <a:buFont typeface="Arial"/>
              <a:buChar char="•"/>
            </a:pPr>
            <a:r>
              <a:rPr lang="fi-FI" sz="2800" dirty="0" smtClean="0"/>
              <a:t>Tärkeää </a:t>
            </a:r>
            <a:r>
              <a:rPr lang="fi-FI" sz="2800" dirty="0"/>
              <a:t>on itsensä hyväksyminen ja arvostaminen.</a:t>
            </a:r>
          </a:p>
          <a:p>
            <a:pPr marL="457200" indent="-457200">
              <a:buFont typeface="Arial"/>
              <a:buChar char="•"/>
            </a:pPr>
            <a:r>
              <a:rPr lang="fi-FI" sz="2800" dirty="0" smtClean="0"/>
              <a:t>Myös </a:t>
            </a:r>
            <a:r>
              <a:rPr lang="fi-FI" sz="2800" dirty="0"/>
              <a:t>ihmissuhdetaidot ovat tärkeä osa mielenterveyttä. Tärkeimpänä mm. joustavuus, </a:t>
            </a:r>
            <a:r>
              <a:rPr lang="fi-FI" sz="2800" dirty="0" smtClean="0"/>
              <a:t>sopeutuminen </a:t>
            </a:r>
            <a:r>
              <a:rPr lang="fi-FI" sz="2800" dirty="0"/>
              <a:t>ja kyky ratkaista ristiriitoja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20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866778" y="1270163"/>
            <a:ext cx="75591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i-FI" sz="2800" dirty="0" smtClean="0"/>
              <a:t>Mielenterveys on kyky puhua mieltä painavista asioista ja tukeutua tarvittaessa ystäviin ja lähimmäisiin. </a:t>
            </a:r>
          </a:p>
          <a:p>
            <a:pPr marL="457200" indent="-457200">
              <a:buFont typeface="Arial"/>
              <a:buChar char="•"/>
            </a:pPr>
            <a:r>
              <a:rPr lang="fi-FI" sz="2800" dirty="0" smtClean="0"/>
              <a:t>Hyvä ja kestävä turvaverkko edistää mielenterveyttä. Toiselle ihmiselle puhuminen ei ole heikkouden merkki, vaan loistava tapa huolehtia omasta terveydestä ja hyvinvoinnista</a:t>
            </a:r>
          </a:p>
          <a:p>
            <a:pPr marL="457200" indent="-457200">
              <a:buFont typeface="Arial"/>
              <a:buChar char="•"/>
            </a:pPr>
            <a:r>
              <a:rPr lang="fi-FI" sz="2800" dirty="0" smtClean="0"/>
              <a:t>On tärkeää kyetä kohtaamaan arkipäivän pettymyksiä ja selviytymään elämässä vastaan tulevista kriiseistä.</a:t>
            </a:r>
          </a:p>
        </p:txBody>
      </p:sp>
    </p:spTree>
    <p:extLst>
      <p:ext uri="{BB962C8B-B14F-4D97-AF65-F5344CB8AC3E}">
        <p14:creationId xmlns:p14="http://schemas.microsoft.com/office/powerpoint/2010/main" val="15048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667851" y="1562091"/>
            <a:ext cx="78915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i-FI" sz="2800" dirty="0" smtClean="0"/>
              <a:t>Mielenterveyttä vahvistaa arvojen eli elämässä hyvänä, arvokkaana ja tavoiteltavina pidettävien asioiden pohtiminen.</a:t>
            </a:r>
          </a:p>
          <a:p>
            <a:pPr marL="457200" indent="-457200">
              <a:buFont typeface="Arial"/>
              <a:buChar char="•"/>
            </a:pPr>
            <a:r>
              <a:rPr lang="fi-FI" sz="2800" dirty="0" smtClean="0"/>
              <a:t>Elämänilo on myönteisesti suhtautumista asioihin ja ihmisiin ja että uskaltaa suunnitella tulevaisuutta ja lähteä toteuttamaan haaveita.</a:t>
            </a:r>
          </a:p>
          <a:p>
            <a:pPr marL="457200" indent="-457200">
              <a:buFont typeface="Arial"/>
              <a:buChar char="•"/>
            </a:pPr>
            <a:r>
              <a:rPr lang="fi-FI" sz="2800" dirty="0" smtClean="0"/>
              <a:t>Kukaan ei ole aamusta iltaan ikionnellinen, mutta voi kuitenkin olla suurimman osan aikaa tyytyväinen elämäänsä. </a:t>
            </a:r>
          </a:p>
          <a:p>
            <a:pPr marL="457200" indent="-457200">
              <a:buFont typeface="Arial"/>
              <a:buChar char="•"/>
            </a:pPr>
            <a:r>
              <a:rPr lang="fi-FI" sz="2800" dirty="0" smtClean="0"/>
              <a:t>Asenne on tärkein lähtökohta elämäniloon!</a:t>
            </a:r>
          </a:p>
        </p:txBody>
      </p:sp>
    </p:spTree>
    <p:extLst>
      <p:ext uri="{BB962C8B-B14F-4D97-AF65-F5344CB8AC3E}">
        <p14:creationId xmlns:p14="http://schemas.microsoft.com/office/powerpoint/2010/main" val="16608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375500" y="1428741"/>
            <a:ext cx="8131217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i-FI" sz="2800" dirty="0" smtClean="0"/>
              <a:t>Ruoalla ja juomalla on vahva yhteys mieleen ja pitkäaikaisia vaikutuksia mielenterveyteen.</a:t>
            </a:r>
          </a:p>
          <a:p>
            <a:pPr marL="457200" indent="-457200">
              <a:buFont typeface="Arial"/>
              <a:buChar char="•"/>
            </a:pPr>
            <a:r>
              <a:rPr lang="fi-FI" sz="2800" dirty="0" smtClean="0"/>
              <a:t>Syö värikkäästi, sillä tärkeintä on monipuolisuus ja kohtuullisuus. Pala suklaata silloin tällöin ei terveyttä horjuta.</a:t>
            </a:r>
          </a:p>
          <a:p>
            <a:pPr marL="457200" indent="-457200">
              <a:buFont typeface="Arial"/>
              <a:buChar char="•"/>
            </a:pPr>
            <a:r>
              <a:rPr lang="fi-FI" sz="2800" dirty="0" smtClean="0"/>
              <a:t>B-vitamiinia runsaasti sisältävillä ruoka-aineilla, kuten kauralla tai sellerillä saattaa olla rentouttava vaikutus.</a:t>
            </a:r>
          </a:p>
          <a:p>
            <a:pPr marL="457200" indent="-457200">
              <a:buFont typeface="Arial"/>
              <a:buChar char="•"/>
            </a:pPr>
            <a:r>
              <a:rPr lang="fi-FI" sz="2800" dirty="0"/>
              <a:t>S</a:t>
            </a:r>
            <a:r>
              <a:rPr lang="fi-FI" sz="2800" dirty="0" smtClean="0"/>
              <a:t>okeri taas antaa ensin energiaa, mutta verensokerin laskiessa johtaakin äkilliseen energiatason laskuun.</a:t>
            </a:r>
            <a:endParaRPr lang="fi-FI" sz="2800" dirty="0"/>
          </a:p>
        </p:txBody>
      </p:sp>
      <p:sp>
        <p:nvSpPr>
          <p:cNvPr id="5" name="Tekstiruutu 4"/>
          <p:cNvSpPr txBox="1"/>
          <p:nvPr/>
        </p:nvSpPr>
        <p:spPr>
          <a:xfrm>
            <a:off x="829709" y="637885"/>
            <a:ext cx="68939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Ravinto: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8869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MIELEN HYVINVOINTIPOLKU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7414748"/>
      </p:ext>
    </p:extLst>
  </p:cSld>
  <p:clrMapOvr>
    <a:masterClrMapping/>
  </p:clrMapOvr>
</p:sld>
</file>

<file path=ppt/theme/theme1.xml><?xml version="1.0" encoding="utf-8"?>
<a:theme xmlns:a="http://schemas.openxmlformats.org/drawingml/2006/main" name="Perusta">
  <a:themeElements>
    <a:clrScheme name="Harmaasävy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erust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erust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TM03457444[[fn=Perusta]]</Template>
  <TotalTime>69</TotalTime>
  <Words>595</Words>
  <Application>Microsoft Office PowerPoint</Application>
  <PresentationFormat>Näytössä katseltava diaesitys (4:3)</PresentationFormat>
  <Paragraphs>78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5" baseType="lpstr">
      <vt:lpstr>Agency FB</vt:lpstr>
      <vt:lpstr>Arial</vt:lpstr>
      <vt:lpstr>Corbel</vt:lpstr>
      <vt:lpstr>Perusta</vt:lpstr>
      <vt:lpstr>Mielen hyvinvointi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MIELEN HYVINVOINTIPOLKU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LÄHTEET</vt:lpstr>
      <vt:lpstr>ROHKEUTTA JA VOIMAA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Mielen hyvinvointi</dc:title>
  <dc:creator>Noora</dc:creator>
  <cp:lastModifiedBy>msh01</cp:lastModifiedBy>
  <cp:revision>13</cp:revision>
  <dcterms:created xsi:type="dcterms:W3CDTF">2016-11-15T18:45:05Z</dcterms:created>
  <dcterms:modified xsi:type="dcterms:W3CDTF">2016-12-08T09:20:41Z</dcterms:modified>
</cp:coreProperties>
</file>